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7" r:id="rId4"/>
  </p:sldMasterIdLst>
  <p:sldIdLst>
    <p:sldId id="267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80" y="437207"/>
            <a:ext cx="7439377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39067"/>
            <a:ext cx="8394700" cy="47759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1600">
                <a:solidFill>
                  <a:srgbClr val="525759"/>
                </a:solidFill>
              </a:defRPr>
            </a:lvl1pPr>
            <a:lvl2pPr marL="0" indent="0" algn="l">
              <a:spcBef>
                <a:spcPts val="1600"/>
              </a:spcBef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8180" y="437207"/>
            <a:ext cx="7439377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861967"/>
            <a:ext cx="9143999" cy="6204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78047" y="1638001"/>
            <a:ext cx="4117754" cy="4007150"/>
          </a:xfrm>
          <a:prstGeom prst="rect">
            <a:avLst/>
          </a:prstGeom>
        </p:spPr>
        <p:txBody>
          <a:bodyPr lIns="0" tIns="0" rIns="0" bIns="0"/>
          <a:lstStyle>
            <a:lvl1pPr indent="0">
              <a:defRPr>
                <a:solidFill>
                  <a:srgbClr val="525759"/>
                </a:solidFill>
              </a:defRPr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8201" y="1638001"/>
            <a:ext cx="4117752" cy="4007150"/>
          </a:xfrm>
          <a:prstGeom prst="rect">
            <a:avLst/>
          </a:prstGeom>
        </p:spPr>
        <p:txBody>
          <a:bodyPr lIns="0" tIns="0" rIns="0" bIns="0"/>
          <a:lstStyle>
            <a:lvl1pPr indent="0">
              <a:defRPr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180" y="437207"/>
            <a:ext cx="7439377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575052" y="1638000"/>
            <a:ext cx="5155460" cy="3969050"/>
          </a:xfrm>
          <a:prstGeom prst="rect">
            <a:avLst/>
          </a:prstGeom>
        </p:spPr>
        <p:txBody>
          <a:bodyPr lIns="0" tIns="0" rIns="0" bIns="0"/>
          <a:lstStyle>
            <a:lvl1pPr indent="0">
              <a:defRPr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78047" y="1638000"/>
            <a:ext cx="2968403" cy="3969050"/>
          </a:xfrm>
          <a:prstGeom prst="rect">
            <a:avLst/>
          </a:prstGeom>
        </p:spPr>
        <p:txBody>
          <a:bodyPr lIns="0" tIns="0" rIns="0" bIns="0"/>
          <a:lstStyle>
            <a:lvl1pPr indent="0">
              <a:defRPr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180" y="437207"/>
            <a:ext cx="7439377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0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38000"/>
            <a:ext cx="5486400" cy="3626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8061"/>
            <a:ext cx="5486400" cy="379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180" y="437207"/>
            <a:ext cx="7439377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2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587730" y="914635"/>
            <a:ext cx="7439377" cy="12380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375"/>
              </a:lnSpc>
              <a:defRPr sz="4200">
                <a:solidFill>
                  <a:srgbClr val="009933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7730" y="2300816"/>
            <a:ext cx="5647971" cy="55033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cap="all">
                <a:solidFill>
                  <a:srgbClr val="5257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87729" y="3103033"/>
            <a:ext cx="2314222" cy="279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000">
                <a:solidFill>
                  <a:srgbClr val="52575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87729" y="2893483"/>
            <a:ext cx="4695471" cy="1989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000">
                <a:solidFill>
                  <a:srgbClr val="52575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2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10364_generic page_4 1440x1080@2x.png">
            <a:extLst>
              <a:ext uri="{FF2B5EF4-FFF2-40B4-BE49-F238E27FC236}">
                <a16:creationId xmlns:a16="http://schemas.microsoft.com/office/drawing/2014/main" id="{566E536F-DE24-B448-A8D8-1FF4A6672C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30">
            <a:extLst>
              <a:ext uri="{FF2B5EF4-FFF2-40B4-BE49-F238E27FC236}">
                <a16:creationId xmlns:a16="http://schemas.microsoft.com/office/drawing/2014/main" id="{65AAA502-A943-4948-B4B7-BF522A242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57200" y="3614738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B5FA5BBC-FA34-8247-8147-6407D264855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20700"/>
            <a:ext cx="88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>
          <a:solidFill>
            <a:srgbClr val="009933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ts val="2000"/>
        </a:spcBef>
        <a:spcAft>
          <a:spcPct val="0"/>
        </a:spcAft>
        <a:buFont typeface="Arial" panose="020B0604020202020204" pitchFamily="34" charset="0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L10364_generic_4 1440x1080@2x.png">
            <a:extLst>
              <a:ext uri="{FF2B5EF4-FFF2-40B4-BE49-F238E27FC236}">
                <a16:creationId xmlns:a16="http://schemas.microsoft.com/office/drawing/2014/main" id="{F7EB9A3F-3DDB-F545-8D54-F25FEE52C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2">
            <a:extLst>
              <a:ext uri="{FF2B5EF4-FFF2-40B4-BE49-F238E27FC236}">
                <a16:creationId xmlns:a16="http://schemas.microsoft.com/office/drawing/2014/main" id="{CF99E664-5447-3E4B-88B3-60A9435E52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6148388"/>
            <a:ext cx="15748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>
          <a:solidFill>
            <a:srgbClr val="009933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933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ts val="2000"/>
        </a:spcBef>
        <a:spcAft>
          <a:spcPct val="0"/>
        </a:spcAft>
        <a:buFont typeface="Arial" panose="020B0604020202020204" pitchFamily="34" charset="0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5257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checkonline.com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www.castrol.com/vectonusa" TargetMode="External"/><Relationship Id="rId7" Type="http://schemas.openxmlformats.org/officeDocument/2006/relationships/hyperlink" Target="http://www.fleetseek.com/" TargetMode="External"/><Relationship Id="rId12" Type="http://schemas.openxmlformats.org/officeDocument/2006/relationships/hyperlink" Target="http://www.castrolsrc.com/" TargetMode="External"/><Relationship Id="rId2" Type="http://schemas.openxmlformats.org/officeDocument/2006/relationships/hyperlink" Target="http://www.castrol.com/h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strolhdfocus.com/" TargetMode="External"/><Relationship Id="rId11" Type="http://schemas.openxmlformats.org/officeDocument/2006/relationships/hyperlink" Target="http://www.castrolcustomer.com/" TargetMode="External"/><Relationship Id="rId5" Type="http://schemas.openxmlformats.org/officeDocument/2006/relationships/hyperlink" Target="http://www.castrolfleetsavingscalc.com/" TargetMode="External"/><Relationship Id="rId10" Type="http://schemas.openxmlformats.org/officeDocument/2006/relationships/hyperlink" Target="http://www.castrollubeadvisor.com/" TargetMode="External"/><Relationship Id="rId4" Type="http://schemas.openxmlformats.org/officeDocument/2006/relationships/hyperlink" Target="http://www.castrol.com/gps" TargetMode="External"/><Relationship Id="rId9" Type="http://schemas.openxmlformats.org/officeDocument/2006/relationships/hyperlink" Target="http://www.labcheckresour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8D8C14-E3C5-944B-A8AD-10EA10DC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447675"/>
            <a:ext cx="7439025" cy="458788"/>
          </a:xfrm>
        </p:spPr>
        <p:txBody>
          <a:bodyPr/>
          <a:lstStyle/>
          <a:p>
            <a:pPr>
              <a:tabLst>
                <a:tab pos="5716588" algn="l"/>
              </a:tabLst>
              <a:defRPr/>
            </a:pPr>
            <a:r>
              <a:rPr lang="en-US" dirty="0">
                <a:ea typeface="ＭＳ Ｐゴシック" charset="0"/>
              </a:rPr>
              <a:t>Castrol HD Digital Assets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AC22F-0581-B346-B4F7-A5577FBA7D6D}"/>
              </a:ext>
            </a:extLst>
          </p:cNvPr>
          <p:cNvSpPr/>
          <p:nvPr/>
        </p:nvSpPr>
        <p:spPr>
          <a:xfrm>
            <a:off x="0" y="5878513"/>
            <a:ext cx="9144000" cy="979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D24085D-2669-0140-A7DC-F785A0A4ED5F}"/>
              </a:ext>
            </a:extLst>
          </p:cNvPr>
          <p:cNvSpPr txBox="1">
            <a:spLocks/>
          </p:cNvSpPr>
          <p:nvPr/>
        </p:nvSpPr>
        <p:spPr bwMode="auto">
          <a:xfrm>
            <a:off x="392113" y="1274763"/>
            <a:ext cx="86645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Heavy Commercial Vehicles website: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www.castrol.com/hd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VECTON webpage: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www.castrol.com/vectonusa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TranSynd webpage: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www.castrol.com/transyndusa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Guide to Products and Services webpage: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www.castrol.com/gps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Fleet Savings Calculator: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http://www.castrolfleetsavingscalc.com/"/>
              </a:rPr>
              <a:t>www.castrolfleetsavingscalc.com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credentials)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 Focus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quarterly newsletter: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www.castrolhdfocus.com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FleetSeek website: 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www.fleetseek.com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credentials; contact HD ASM)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Labcheck Next Generation: 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www.labcheckonline.com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credentials)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Labcheck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Go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credentials; download from app stores)</a:t>
            </a: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Labcheck Resources website:  </a:t>
            </a:r>
            <a:r>
              <a:rPr lang="en-US" altLang="en-US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www.labcheckresources.com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 site)</a:t>
            </a:r>
            <a:r>
              <a:rPr lang="en-US" altLang="en-US" sz="1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Lube Advisor (OATS):  </a:t>
            </a:r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www.castrollubeadvisor.com</a:t>
            </a:r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credentials)</a:t>
            </a: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Customer Portal (HD Info):  </a:t>
            </a: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www.castrolcustomer.com</a:t>
            </a: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credentials)</a:t>
            </a:r>
          </a:p>
          <a:p>
            <a:pPr>
              <a:lnSpc>
                <a:spcPts val="11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Castrol Sales Resource Center (HD Info):  </a:t>
            </a: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www.castrolsrc.com</a:t>
            </a: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 credentials)</a:t>
            </a:r>
            <a:endParaRPr lang="en-US" altLang="en-US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761E3-BC51-3441-BC6E-FEB599543531}"/>
              </a:ext>
            </a:extLst>
          </p:cNvPr>
          <p:cNvSpPr/>
          <p:nvPr/>
        </p:nvSpPr>
        <p:spPr>
          <a:xfrm>
            <a:off x="7816850" y="447675"/>
            <a:ext cx="9493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8" name="Picture 4" descr="Castrol HD Lubricants logo">
            <a:extLst>
              <a:ext uri="{FF2B5EF4-FFF2-40B4-BE49-F238E27FC236}">
                <a16:creationId xmlns:a16="http://schemas.microsoft.com/office/drawing/2014/main" id="{DAA4AA47-892C-8344-9147-8C2B0535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52425"/>
            <a:ext cx="1755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trol HD Digital Assets - Jan 2022  -  Compatibility Mode" id="{1496016D-CDEF-E34F-895A-5216F82DF19F}" vid="{5B32C569-F6B6-8241-8CAF-D9E450FE9441}"/>
    </a:ext>
  </a:extLst>
</a:theme>
</file>

<file path=ppt/theme/theme2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trol HD Digital Assets - Jan 2022  -  Compatibility Mode" id="{1496016D-CDEF-E34F-895A-5216F82DF19F}" vid="{F6376C67-F640-B240-9AA9-AB53F8B0902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3CB995483C4BA34E18BF770EAB04" ma:contentTypeVersion="7" ma:contentTypeDescription="Create a new document." ma:contentTypeScope="" ma:versionID="37490f4b67b570cff7081657c4d97a47">
  <xsd:schema xmlns:xsd="http://www.w3.org/2001/XMLSchema" xmlns:xs="http://www.w3.org/2001/XMLSchema" xmlns:p="http://schemas.microsoft.com/office/2006/metadata/properties" xmlns:ns2="ccc7531c-c40d-4afb-927d-931dac72c620" targetNamespace="http://schemas.microsoft.com/office/2006/metadata/properties" ma:root="true" ma:fieldsID="5f0bbefe9f92ad3c60bc0d7630f3bb77" ns2:_="">
    <xsd:import namespace="ccc7531c-c40d-4afb-927d-931dac72c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7531c-c40d-4afb-927d-931dac72c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29FA4-68EA-4AA4-97C9-2B76E596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7531c-c40d-4afb-927d-931dac72c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A450C4-21F9-4983-BA6F-70BDF5BC2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223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MS PGothic</vt:lpstr>
      <vt:lpstr>Arial</vt:lpstr>
      <vt:lpstr>Content</vt:lpstr>
      <vt:lpstr>1_Content</vt:lpstr>
      <vt:lpstr>Castrol HD Digital Assets</vt:lpstr>
    </vt:vector>
  </TitlesOfParts>
  <Company>Avvio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Norrington</dc:creator>
  <cp:lastModifiedBy>Joe Bond</cp:lastModifiedBy>
  <cp:revision>154</cp:revision>
  <dcterms:created xsi:type="dcterms:W3CDTF">2012-03-02T11:18:14Z</dcterms:created>
  <dcterms:modified xsi:type="dcterms:W3CDTF">2022-01-11T17:29:34Z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ab8d1a0ff6af4df5832d6b86fbb33852</vt:lpwstr>
  </property>
  <property fmtid="{D5CDD505-2E9C-101B-9397-08002B2CF9AE}" pid="3" name="SlidesCount">
    <vt:lpwstr>2</vt:lpwstr>
  </property>
  <property fmtid="{D5CDD505-2E9C-101B-9397-08002B2CF9AE}" pid="4" name="MSIP_Label_569bf4a9-87bd-4dbf-a36c-1db5158e5def_Enabled">
    <vt:lpwstr>true</vt:lpwstr>
  </property>
  <property fmtid="{D5CDD505-2E9C-101B-9397-08002B2CF9AE}" pid="5" name="MSIP_Label_569bf4a9-87bd-4dbf-a36c-1db5158e5def_SetDate">
    <vt:lpwstr>2020-07-23T17:06:02Z</vt:lpwstr>
  </property>
  <property fmtid="{D5CDD505-2E9C-101B-9397-08002B2CF9AE}" pid="6" name="MSIP_Label_569bf4a9-87bd-4dbf-a36c-1db5158e5def_Method">
    <vt:lpwstr>Privileged</vt:lpwstr>
  </property>
  <property fmtid="{D5CDD505-2E9C-101B-9397-08002B2CF9AE}" pid="7" name="MSIP_Label_569bf4a9-87bd-4dbf-a36c-1db5158e5def_Name">
    <vt:lpwstr>569bf4a9-87bd-4dbf-a36c-1db5158e5def</vt:lpwstr>
  </property>
  <property fmtid="{D5CDD505-2E9C-101B-9397-08002B2CF9AE}" pid="8" name="MSIP_Label_569bf4a9-87bd-4dbf-a36c-1db5158e5def_SiteId">
    <vt:lpwstr>ea80952e-a476-42d4-aaf4-5457852b0f7e</vt:lpwstr>
  </property>
  <property fmtid="{D5CDD505-2E9C-101B-9397-08002B2CF9AE}" pid="9" name="MSIP_Label_569bf4a9-87bd-4dbf-a36c-1db5158e5def_ActionId">
    <vt:lpwstr>7e531b29-1da5-4a91-8a8c-f33acb375cbb</vt:lpwstr>
  </property>
  <property fmtid="{D5CDD505-2E9C-101B-9397-08002B2CF9AE}" pid="10" name="MSIP_Label_569bf4a9-87bd-4dbf-a36c-1db5158e5def_ContentBits">
    <vt:lpwstr>0</vt:lpwstr>
  </property>
</Properties>
</file>